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703" r:id="rId1"/>
    <p:sldMasterId id="2147483715" r:id="rId2"/>
  </p:sldMasterIdLst>
  <p:notesMasterIdLst>
    <p:notesMasterId r:id="rId15"/>
  </p:notesMasterIdLst>
  <p:handoutMasterIdLst>
    <p:handoutMasterId r:id="rId16"/>
  </p:handoutMasterIdLst>
  <p:sldIdLst>
    <p:sldId id="389" r:id="rId3"/>
    <p:sldId id="390" r:id="rId4"/>
    <p:sldId id="391" r:id="rId5"/>
    <p:sldId id="392" r:id="rId6"/>
    <p:sldId id="396" r:id="rId7"/>
    <p:sldId id="397" r:id="rId8"/>
    <p:sldId id="398" r:id="rId9"/>
    <p:sldId id="399" r:id="rId10"/>
    <p:sldId id="400" r:id="rId11"/>
    <p:sldId id="393" r:id="rId12"/>
    <p:sldId id="401" r:id="rId13"/>
    <p:sldId id="395" r:id="rId14"/>
  </p:sldIdLst>
  <p:sldSz cx="9144000" cy="6858000" type="screen4x3"/>
  <p:notesSz cx="7099300" cy="10234613"/>
  <p:defaultTextStyle>
    <a:defPPr>
      <a:defRPr lang="en-A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009900"/>
    <a:srgbClr val="FF0000"/>
    <a:srgbClr val="CCFFFF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234" autoAdjust="0"/>
    <p:restoredTop sz="94686" autoAdjust="0"/>
  </p:normalViewPr>
  <p:slideViewPr>
    <p:cSldViewPr snapToObjects="1">
      <p:cViewPr varScale="1">
        <p:scale>
          <a:sx n="70" d="100"/>
          <a:sy n="70" d="100"/>
        </p:scale>
        <p:origin x="-127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Morgan Kaufmann Publishers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60D4E8AC-359B-4018-A455-1A9F842C1E67}" type="datetime3">
              <a:rPr lang="en-AU"/>
              <a:pPr>
                <a:defRPr/>
              </a:pPr>
              <a:t>9 October, 2020</a:t>
            </a:fld>
            <a:endParaRPr lang="en-AU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Chapter 5 — Large and Fast: Exploiting Memory Hierarchy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F910D7E8-64AF-46CE-B5D9-B348DB255A93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77698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media1.wma>
</file>

<file path=ppt/media/media10.wma>
</file>

<file path=ppt/media/media11.wma>
</file>

<file path=ppt/media/media12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Morgan Kaufmann Publishers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65B3E6DD-8F09-4349-88A7-EF9357A57AE1}" type="datetime3">
              <a:rPr lang="en-AU"/>
              <a:pPr>
                <a:defRPr/>
              </a:pPr>
              <a:t>9 October, 2020</a:t>
            </a:fld>
            <a:endParaRPr lang="en-AU"/>
          </a:p>
        </p:txBody>
      </p:sp>
      <p:sp>
        <p:nvSpPr>
          <p:cNvPr id="409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 smtClean="0"/>
              <a:t>Click to edit Master text styles</a:t>
            </a:r>
          </a:p>
          <a:p>
            <a:pPr lvl="1"/>
            <a:r>
              <a:rPr lang="en-AU" noProof="0" smtClean="0"/>
              <a:t>Second level</a:t>
            </a:r>
          </a:p>
          <a:p>
            <a:pPr lvl="2"/>
            <a:r>
              <a:rPr lang="en-AU" noProof="0" smtClean="0"/>
              <a:t>Third level</a:t>
            </a:r>
          </a:p>
          <a:p>
            <a:pPr lvl="3"/>
            <a:r>
              <a:rPr lang="en-AU" noProof="0" smtClean="0"/>
              <a:t>Fourth level</a:t>
            </a:r>
          </a:p>
          <a:p>
            <a:pPr lvl="4"/>
            <a:r>
              <a:rPr lang="en-AU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Chapter 5 — Large and Fast: Exploiting Memory Hierarchy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1CE40D72-F588-4028-AF8D-4B959F7DBD20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3070557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AAE024D-4E74-4191-ADB0-8491283A9390}" type="datetime1">
              <a:rPr lang="en-US"/>
              <a:pPr>
                <a:defRPr/>
              </a:pPr>
              <a:t>10/9/2020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9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157E11D1-DF17-46CC-B723-8591B282671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751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7284B463-64FB-47E8-88F1-4372BBD9DC8A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6DE0962-E002-471C-B604-0B871163FB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49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FD11416A-4DDC-48F4-AC1C-7575B3EBA16C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C30F1FD-D3C6-4E6F-A2C1-3444E9F96F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06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AE18DDA4-0ECA-4C55-B5B5-26C2DA8271D8}" type="datetime1">
              <a:rPr lang="en-US"/>
              <a:pPr>
                <a:defRPr/>
              </a:pPr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3E44CA1F-2D52-4204-9060-55C690ACA76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366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181100" y="6407150"/>
            <a:ext cx="6781800" cy="365125"/>
          </a:xfrm>
        </p:spPr>
        <p:txBody>
          <a:bodyPr/>
          <a:lstStyle>
            <a:lvl1pPr rtl="1"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solidFill>
                  <a:prstClr val="black"/>
                </a:solidFill>
                <a:latin typeface="Times New Roman" pitchFamily="18" charset="0"/>
                <a:cs typeface="B Titr" panose="00000700000000000000" pitchFamily="2" charset="-78"/>
              </a:defRPr>
            </a:lvl1pPr>
          </a:lstStyle>
          <a:p>
            <a:pPr>
              <a:defRPr/>
            </a:pPr>
            <a:r>
              <a:rPr lang="en-US"/>
              <a:t>Advanced Computer </a:t>
            </a:r>
            <a:r>
              <a:rPr lang="en-US" smtClean="0"/>
              <a:t>Architecture-Fall 2018, </a:t>
            </a:r>
            <a:r>
              <a:rPr lang="en-US"/>
              <a:t>AUT, Tehran, Iran </a:t>
            </a:r>
            <a:endParaRPr lang="en-US" sz="110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292100" y="6419850"/>
            <a:ext cx="542925" cy="365125"/>
          </a:xfrm>
        </p:spPr>
        <p:txBody>
          <a:bodyPr lIns="0" tIns="0" rIns="0" bIns="0"/>
          <a:lstStyle>
            <a:lvl1pPr algn="ctr" rtl="1"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 sz="1400" b="1" baseline="0">
                <a:solidFill>
                  <a:prstClr val="black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>
              <a:defRPr/>
            </a:pPr>
            <a:fld id="{D791268F-B68B-49E5-9348-7B878244EFCF}" type="slidenum">
              <a:rPr lang="en-US"/>
              <a:pPr>
                <a:defRPr/>
              </a:pPr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06451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2F24BBEE-EAC6-43BF-8898-4994A0F0A00B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D13BDCD2-86E0-4479-A3C8-E35D124F49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528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82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A88AF1C9-F033-4E68-8290-72DAFE9948F7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4EA6E58E-F133-456C-BF31-100DB01653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3617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5702F267-FDFC-40BF-A0D4-81978B273B6E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A75B6FCA-93B8-4BBA-8AB3-753B1C25D7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71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11655278-606B-4BE3-A4B1-D04702C750A3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B146F5C3-FE8D-4A89-9BFE-08B572CD35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426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7102CE6A-C670-43F0-B986-3C6444F69766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8C403CBF-53BD-48A0-A6E8-A65248C83B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8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482A7E7C-F992-43A3-8511-323E1A8CFF75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8FF55776-28AA-4E7C-AC20-F0EF51289B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191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5F496480-8208-4206-896C-2C8AEAB4AD37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BB701964-2B01-4688-9F3D-DC63FD60E3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210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324D7882-309E-4A9D-89F0-099FD92C8D34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630F0D7E-C4F2-4416-B84B-FA4C2BFB34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732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F0A8443F-603D-49CD-B15D-9467E4F1DDC0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657B3DC8-9857-4B77-9310-CB3964995C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40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AE90A16A-1778-4E33-A2BB-097937F7E9D0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50F52E82-BEC4-443A-A6FD-A6570FD507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23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3693394-B4F2-41FA-AEC5-8B7DB404E0B6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167B7E9-CF91-43E1-81C5-96C0138F3F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87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lvl1pPr>
              <a:defRPr b="1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8D9EE3B-D04D-462F-82D2-00DE6EB83B25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783CFD4-3C9A-4FCE-A40D-92359AEBB9F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5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AD0E6C7-181A-412D-842E-11460BD8EE91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B1F3044-6FB9-4A39-8049-65A5BF9B11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719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A2BC73FC-C58D-4CBF-BB65-FBB5DDDCE9C8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A491502-A3D7-43E7-9987-C05A1609AF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5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2554D53B-B57C-478D-B1BB-8128CBD23A24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D1C740D-339B-449E-9C67-8F58B19F2E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04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 Single Corner Rectangle 5"/>
          <p:cNvSpPr/>
          <p:nvPr/>
        </p:nvSpPr>
        <p:spPr>
          <a:xfrm>
            <a:off x="6400800" y="433388"/>
            <a:ext cx="2324100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E1EB4883-3F77-4F75-A3F7-F6742D170FE1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7430DA3C-41A4-44BA-89C7-4BCC6C7E84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80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3238" y="4986338"/>
            <a:ext cx="8183562" cy="1050925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31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503238" y="530225"/>
            <a:ext cx="8183562" cy="418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663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fld id="{70362803-1430-4158-9698-19E5A71EE822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663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663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fld id="{DB4BB788-B537-4C8C-9EE2-F55E00B33E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rgbClr val="FF8D3E"/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9pPr>
      <a:extLst/>
    </p:titleStyle>
    <p:bodyStyle>
      <a:lvl1pPr marL="265113" indent="-265113" algn="l" rtl="0" eaLnBrk="0" fontAlgn="base" hangingPunct="0">
        <a:spcBef>
          <a:spcPts val="250"/>
        </a:spcBef>
        <a:spcAft>
          <a:spcPct val="0"/>
        </a:spcAft>
        <a:buClr>
          <a:schemeClr val="accent1"/>
        </a:buClr>
        <a:buSzPct val="80000"/>
        <a:buFont typeface="Wingdings 2" pitchFamily="18" charset="2"/>
        <a:buChar char="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00025" algn="l" rtl="0" eaLnBrk="0" fontAlgn="base" hangingPunct="0">
        <a:spcBef>
          <a:spcPts val="250"/>
        </a:spcBef>
        <a:spcAft>
          <a:spcPct val="0"/>
        </a:spcAft>
        <a:buClr>
          <a:schemeClr val="accent1"/>
        </a:buClr>
        <a:buSzPct val="100000"/>
        <a:buFont typeface="Verdana" pitchFamily="34" charset="0"/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5813" indent="-182563" algn="l" rtl="0" eaLnBrk="0" fontAlgn="base" hangingPunct="0">
        <a:spcBef>
          <a:spcPts val="250"/>
        </a:spcBef>
        <a:spcAft>
          <a:spcPct val="0"/>
        </a:spcAft>
        <a:buClr>
          <a:srgbClr val="ED3742"/>
        </a:buClr>
        <a:buSzPct val="100000"/>
        <a:buFont typeface="Wingdings 2" pitchFamily="18" charset="2"/>
        <a:buChar char="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3938" indent="-182563" algn="l" rtl="0" eaLnBrk="0" fontAlgn="base" hangingPunct="0">
        <a:spcBef>
          <a:spcPts val="225"/>
        </a:spcBef>
        <a:spcAft>
          <a:spcPct val="0"/>
        </a:spcAft>
        <a:buClr>
          <a:srgbClr val="ED3742"/>
        </a:buClr>
        <a:buSzPct val="112000"/>
        <a:buFont typeface="Verdana" pitchFamily="34" charset="0"/>
        <a:buChar char="◦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79525" indent="-182563" algn="l" rtl="0" eaLnBrk="0" fontAlgn="base" hangingPunct="0">
        <a:spcBef>
          <a:spcPts val="250"/>
        </a:spcBef>
        <a:spcAft>
          <a:spcPct val="0"/>
        </a:spcAft>
        <a:buClr>
          <a:srgbClr val="4A85BF"/>
        </a:buClr>
        <a:buSzPct val="100000"/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fld id="{0681D08C-24CE-40DE-81EC-203F9FFBBC7B}" type="datetime1">
              <a:rPr lang="en-US"/>
              <a:pPr>
                <a:defRPr/>
              </a:pPr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fld id="{C7FD442A-8BD1-4075-AD50-35F1B88D20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9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10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1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6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7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8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C4E1F2"/>
            </a:gs>
            <a:gs pos="64999">
              <a:srgbClr val="F0EBD5"/>
            </a:gs>
            <a:gs pos="100000">
              <a:srgbClr val="D1C39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ctrTitle"/>
          </p:nvPr>
        </p:nvSpPr>
        <p:spPr bwMode="auto">
          <a:xfrm>
            <a:off x="457200" y="2246313"/>
            <a:ext cx="8229600" cy="1254125"/>
          </a:xfrm>
        </p:spPr>
        <p:txBody>
          <a:bodyPr wrap="square" lIns="0" tIns="0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50000"/>
              </a:lnSpc>
            </a:pPr>
            <a:r>
              <a:rPr lang="en-US" altLang="en-US" sz="28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  <a:t>Computer Architecture</a:t>
            </a:r>
            <a:r>
              <a:rPr lang="en-US" alt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  <a:t/>
            </a:r>
            <a:br>
              <a:rPr lang="en-US" alt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</a:br>
            <a:r>
              <a:rPr lang="en-US" alt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  <a:t> </a:t>
            </a:r>
            <a:r>
              <a:rPr lang="en-US" alt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itchFamily="2" charset="-78"/>
              </a:rPr>
              <a:t>Spring 2020</a:t>
            </a:r>
            <a:endParaRPr lang="en-US" altLang="en-US" sz="1600" b="0" dirty="0" smtClean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603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600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altLang="en-US" sz="2400" b="1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altLang="en-US" b="1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farbeh@aut.ac.ir</a:t>
            </a:r>
            <a:endParaRPr lang="fa-IR" altLang="en-US" b="1" dirty="0">
              <a:solidFill>
                <a:srgbClr val="000000"/>
              </a:solidFill>
              <a:latin typeface="Calibri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000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000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Amirkabir University of 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altLang="en-US" sz="1400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 </a:t>
            </a:r>
          </a:p>
          <a:p>
            <a:pPr algn="ctr" eaLnBrk="1" hangingPunct="1">
              <a:lnSpc>
                <a:spcPct val="150000"/>
              </a:lnSpc>
            </a:pPr>
            <a:endParaRPr lang="en-US" altLang="en-US" sz="2000" dirty="0">
              <a:solidFill>
                <a:srgbClr val="000000"/>
              </a:solidFill>
              <a:latin typeface="Calibri" pitchFamily="34" charset="0"/>
              <a:cs typeface="B Titr" pitchFamily="2" charset="-78"/>
            </a:endParaRPr>
          </a:p>
        </p:txBody>
      </p:sp>
      <p:pic>
        <p:nvPicPr>
          <p:cNvPr id="25604" name="Picture 6" descr="C:\Users\hamed\Dropbox\New\1397-2\CA\Slides\2696735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39" t="7574" r="23878" b="32930"/>
          <a:stretch>
            <a:fillRect/>
          </a:stretch>
        </p:blipFill>
        <p:spPr bwMode="auto">
          <a:xfrm>
            <a:off x="3708400" y="692150"/>
            <a:ext cx="1566863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776"/>
    </mc:Choice>
    <mc:Fallback xmlns="">
      <p:transition spd="slow" advTm="54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Addressing Mode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45263" y="980728"/>
            <a:ext cx="8391233" cy="564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342900" indent="-342900">
              <a:lnSpc>
                <a:spcPct val="85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2000" dirty="0" smtClean="0"/>
              <a:t>Where the operands are located?</a:t>
            </a:r>
          </a:p>
          <a:p>
            <a:pPr>
              <a:lnSpc>
                <a:spcPct val="85000"/>
              </a:lnSpc>
              <a:defRPr/>
            </a:pPr>
            <a:endParaRPr lang="en-US" altLang="ko-KR" sz="2000" dirty="0" smtClean="0"/>
          </a:p>
          <a:p>
            <a:pPr marL="342900" indent="-342900">
              <a:lnSpc>
                <a:spcPct val="85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2000" dirty="0" smtClean="0"/>
              <a:t>Is specified by the instruction: </a:t>
            </a:r>
            <a:r>
              <a:rPr lang="en-US" altLang="ko-KR" sz="2000" dirty="0" err="1" smtClean="0"/>
              <a:t>Opcode</a:t>
            </a:r>
            <a:endParaRPr lang="en-US" altLang="ko-KR" sz="2000" dirty="0" smtClean="0"/>
          </a:p>
          <a:p>
            <a:pPr>
              <a:lnSpc>
                <a:spcPct val="85000"/>
              </a:lnSpc>
              <a:defRPr/>
            </a:pPr>
            <a:endParaRPr lang="en-US" altLang="ko-KR" sz="2000" dirty="0" smtClean="0"/>
          </a:p>
          <a:p>
            <a:pPr marL="342900" indent="-342900">
              <a:buFont typeface="Wingdings" panose="05000000000000000000" pitchFamily="2" charset="2"/>
              <a:buChar char="§"/>
              <a:defRPr/>
            </a:pPr>
            <a:r>
              <a:rPr lang="en-US" altLang="ko-KR" sz="2000" dirty="0" smtClean="0">
                <a:solidFill>
                  <a:srgbClr val="FF0000"/>
                </a:solidFill>
              </a:rPr>
              <a:t>Addressing Modes:</a:t>
            </a:r>
          </a:p>
          <a:p>
            <a:pPr marL="342900" indent="-342900">
              <a:lnSpc>
                <a:spcPct val="85000"/>
              </a:lnSpc>
              <a:buFont typeface="Wingdings" panose="05000000000000000000" pitchFamily="2" charset="2"/>
              <a:buChar char="§"/>
              <a:defRPr/>
            </a:pPr>
            <a:endParaRPr lang="en-US" altLang="ko-KR" sz="2000" dirty="0" smtClean="0">
              <a:solidFill>
                <a:srgbClr val="FF0000"/>
              </a:solidFill>
            </a:endParaRPr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Implied mode</a:t>
            </a:r>
          </a:p>
          <a:p>
            <a:pPr lvl="3">
              <a:lnSpc>
                <a:spcPct val="85000"/>
              </a:lnSpc>
              <a:defRPr/>
            </a:pPr>
            <a:r>
              <a:rPr lang="en-US" altLang="ko-KR" sz="1800" b="0" dirty="0" smtClean="0"/>
              <a:t>Complement ACC</a:t>
            </a:r>
            <a:endParaRPr lang="fa-IR" altLang="ko-KR" sz="1800" b="0" dirty="0" smtClean="0"/>
          </a:p>
          <a:p>
            <a:pPr lvl="3">
              <a:lnSpc>
                <a:spcPct val="85000"/>
              </a:lnSpc>
              <a:defRPr/>
            </a:pPr>
            <a:endParaRPr lang="en-US" altLang="ko-KR" sz="1800" b="0" dirty="0" smtClean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Immediate Mode</a:t>
            </a:r>
            <a:endParaRPr lang="fa-IR" altLang="ko-KR" sz="2000" dirty="0" smtClean="0"/>
          </a:p>
          <a:p>
            <a:pPr lvl="3">
              <a:lnSpc>
                <a:spcPct val="85000"/>
              </a:lnSpc>
              <a:defRPr/>
            </a:pPr>
            <a:r>
              <a:rPr lang="en-US" altLang="ko-KR" sz="1800" b="0" dirty="0" smtClean="0"/>
              <a:t>Operand is inside the instruction</a:t>
            </a:r>
          </a:p>
          <a:p>
            <a:pPr lvl="3">
              <a:lnSpc>
                <a:spcPct val="85000"/>
              </a:lnSpc>
              <a:defRPr/>
            </a:pPr>
            <a:r>
              <a:rPr lang="en-US" altLang="ko-KR" sz="1800" b="0" dirty="0" smtClean="0"/>
              <a:t>ADD R1, 105</a:t>
            </a:r>
            <a:endParaRPr lang="fa-IR" altLang="ko-KR" sz="1800" b="0" dirty="0" smtClean="0"/>
          </a:p>
          <a:p>
            <a:pPr lvl="3">
              <a:lnSpc>
                <a:spcPct val="85000"/>
              </a:lnSpc>
              <a:defRPr/>
            </a:pPr>
            <a:endParaRPr lang="en-US" altLang="ko-KR" sz="1800" b="0" dirty="0" smtClean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Register Mode</a:t>
            </a:r>
          </a:p>
          <a:p>
            <a:pPr lvl="3">
              <a:lnSpc>
                <a:spcPct val="85000"/>
              </a:lnSpc>
              <a:defRPr/>
            </a:pPr>
            <a:r>
              <a:rPr lang="en-US" altLang="ko-KR" sz="1800" b="0" dirty="0" smtClean="0"/>
              <a:t>Operand is a register</a:t>
            </a:r>
          </a:p>
          <a:p>
            <a:pPr lvl="3">
              <a:lnSpc>
                <a:spcPct val="85000"/>
              </a:lnSpc>
              <a:defRPr/>
            </a:pPr>
            <a:r>
              <a:rPr lang="en-US" altLang="ko-KR" sz="1800" b="0" dirty="0" smtClean="0"/>
              <a:t>Add R1, R2, R3</a:t>
            </a:r>
          </a:p>
          <a:p>
            <a:pPr lvl="1">
              <a:lnSpc>
                <a:spcPct val="85000"/>
              </a:lnSpc>
              <a:defRPr/>
            </a:pPr>
            <a:endParaRPr lang="en-US" altLang="ko-KR" sz="2000" dirty="0" smtClean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Register Indirect Mode</a:t>
            </a:r>
          </a:p>
          <a:p>
            <a:pPr marL="1371600" lvl="5" indent="0">
              <a:lnSpc>
                <a:spcPct val="85000"/>
              </a:lnSpc>
              <a:defRPr/>
            </a:pPr>
            <a:r>
              <a:rPr lang="en-US" altLang="ko-KR" sz="1800" b="0" dirty="0" smtClean="0"/>
              <a:t>Add R1, R2, [R3]</a:t>
            </a:r>
          </a:p>
          <a:p>
            <a:pPr lvl="1">
              <a:lnSpc>
                <a:spcPct val="85000"/>
              </a:lnSpc>
              <a:defRPr/>
            </a:pPr>
            <a:endParaRPr lang="en-US" altLang="ko-KR" sz="2000" dirty="0" smtClean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Auto-increment/decrement Mode:  </a:t>
            </a:r>
            <a:r>
              <a:rPr lang="en-US" altLang="ko-KR" sz="2000" b="0" dirty="0"/>
              <a:t>Add R1, R2, [</a:t>
            </a:r>
            <a:r>
              <a:rPr lang="en-US" altLang="ko-KR" sz="2000" b="0" dirty="0" smtClean="0"/>
              <a:t>R3+4]</a:t>
            </a:r>
            <a:endParaRPr lang="en-US" altLang="ko-KR" sz="2000" b="0" dirty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endParaRPr lang="fa-IR" altLang="ko-KR" sz="2000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7366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548"/>
    </mc:Choice>
    <mc:Fallback>
      <p:transition spd="slow" advTm="569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Addressing Mode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611560" y="1162967"/>
            <a:ext cx="7635875" cy="50480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342900" indent="-342900">
              <a:lnSpc>
                <a:spcPct val="85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2000" dirty="0" smtClean="0">
                <a:solidFill>
                  <a:srgbClr val="FF0000"/>
                </a:solidFill>
              </a:rPr>
              <a:t>Addressing Modes:</a:t>
            </a:r>
          </a:p>
          <a:p>
            <a:pPr marL="342900" indent="-342900">
              <a:lnSpc>
                <a:spcPct val="85000"/>
              </a:lnSpc>
              <a:buFont typeface="Wingdings" panose="05000000000000000000" pitchFamily="2" charset="2"/>
              <a:buChar char="§"/>
              <a:defRPr/>
            </a:pPr>
            <a:endParaRPr lang="en-US" altLang="ko-KR" sz="2000" dirty="0" smtClean="0">
              <a:solidFill>
                <a:srgbClr val="FF0000"/>
              </a:solidFill>
            </a:endParaRPr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Direct Mode</a:t>
            </a:r>
          </a:p>
          <a:p>
            <a:pPr lvl="3">
              <a:lnSpc>
                <a:spcPct val="85000"/>
              </a:lnSpc>
              <a:defRPr/>
            </a:pPr>
            <a:endParaRPr lang="en-US" altLang="ko-KR" sz="1800" b="0" dirty="0" smtClean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Indirect Mode</a:t>
            </a:r>
            <a:endParaRPr lang="fa-IR" altLang="ko-KR" sz="2000" dirty="0" smtClean="0"/>
          </a:p>
          <a:p>
            <a:pPr lvl="3">
              <a:lnSpc>
                <a:spcPct val="85000"/>
              </a:lnSpc>
              <a:defRPr/>
            </a:pPr>
            <a:endParaRPr lang="en-US" altLang="ko-KR" sz="1800" b="0" dirty="0" smtClean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Relative Mode</a:t>
            </a:r>
          </a:p>
          <a:p>
            <a:pPr lvl="3">
              <a:lnSpc>
                <a:spcPct val="85000"/>
              </a:lnSpc>
              <a:defRPr/>
            </a:pPr>
            <a:r>
              <a:rPr lang="en-US" altLang="ko-KR" sz="1800" b="0" dirty="0" smtClean="0"/>
              <a:t>Relative to PC</a:t>
            </a:r>
          </a:p>
          <a:p>
            <a:pPr lvl="1">
              <a:lnSpc>
                <a:spcPct val="85000"/>
              </a:lnSpc>
              <a:defRPr/>
            </a:pPr>
            <a:endParaRPr lang="en-US" altLang="ko-KR" sz="2000" dirty="0" smtClean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Index Addressing Mode</a:t>
            </a:r>
          </a:p>
          <a:p>
            <a:pPr marL="1485900" lvl="2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800" b="0" dirty="0" smtClean="0"/>
              <a:t>The content of an index reg. is added to address part of the </a:t>
            </a:r>
            <a:r>
              <a:rPr lang="en-US" altLang="ko-KR" sz="1800" b="0" dirty="0" err="1" smtClean="0"/>
              <a:t>instr</a:t>
            </a:r>
            <a:r>
              <a:rPr lang="en-US" altLang="ko-KR" sz="1800" b="0" dirty="0" smtClean="0"/>
              <a:t>:  </a:t>
            </a:r>
            <a:r>
              <a:rPr lang="en-US" altLang="ko-KR" sz="2000" b="0" dirty="0" smtClean="0"/>
              <a:t>Add </a:t>
            </a:r>
            <a:r>
              <a:rPr lang="en-US" altLang="ko-KR" sz="2000" b="0" dirty="0"/>
              <a:t>R1, R2, [</a:t>
            </a:r>
            <a:r>
              <a:rPr lang="en-US" altLang="ko-KR" sz="2000" b="0" dirty="0" smtClean="0"/>
              <a:t>R3+Const.]</a:t>
            </a:r>
            <a:endParaRPr lang="en-US" altLang="ko-KR" sz="2000" b="0" dirty="0"/>
          </a:p>
          <a:p>
            <a:pPr marL="1485900" lvl="2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endParaRPr lang="en-US" altLang="ko-KR" sz="2000" b="0" dirty="0" smtClean="0"/>
          </a:p>
          <a:p>
            <a:pPr lvl="1">
              <a:lnSpc>
                <a:spcPct val="85000"/>
              </a:lnSpc>
              <a:defRPr/>
            </a:pPr>
            <a:endParaRPr lang="en-US" altLang="ko-KR" sz="2000" dirty="0" smtClean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000" dirty="0" smtClean="0"/>
              <a:t>Base Register Mode</a:t>
            </a:r>
          </a:p>
          <a:p>
            <a:pPr marL="1485900" lvl="2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800" b="0" dirty="0" smtClean="0"/>
              <a:t>The address part of the intr. Is added to the content of a base reg.</a:t>
            </a:r>
            <a:endParaRPr lang="en-US" altLang="ko-KR" sz="1800" b="0" dirty="0"/>
          </a:p>
          <a:p>
            <a:pPr marL="1485900" lvl="2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800" b="0" dirty="0" smtClean="0"/>
              <a:t>LW R1, 100(R3)</a:t>
            </a:r>
          </a:p>
          <a:p>
            <a:pPr lvl="3">
              <a:lnSpc>
                <a:spcPct val="85000"/>
              </a:lnSpc>
              <a:defRPr/>
            </a:pPr>
            <a:endParaRPr lang="en-US" altLang="ko-KR" sz="1800" b="0" dirty="0" smtClean="0"/>
          </a:p>
          <a:p>
            <a:pPr marL="1085850" lvl="1" indent="-342900">
              <a:lnSpc>
                <a:spcPct val="85000"/>
              </a:lnSpc>
              <a:buFont typeface="Arial" panose="020B0604020202020204" pitchFamily="34" charset="0"/>
              <a:buChar char="•"/>
              <a:defRPr/>
            </a:pPr>
            <a:endParaRPr lang="fa-IR" altLang="ko-KR" sz="2000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25324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221"/>
    </mc:Choice>
    <mc:Fallback>
      <p:transition spd="slow" advTm="248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RISC </a:t>
            </a:r>
            <a:r>
              <a:rPr lang="en-US" altLang="en-US" sz="3200" dirty="0" smtClean="0">
                <a:latin typeface="Calibri" pitchFamily="34" charset="0"/>
                <a:cs typeface="B Titr" pitchFamily="2" charset="-78"/>
              </a:rPr>
              <a:t>vs. </a:t>
            </a:r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CISC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44525" y="1047750"/>
            <a:ext cx="6091238" cy="5653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marL="342900" indent="-3429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1085850" indent="-3429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2000" dirty="0">
                <a:solidFill>
                  <a:srgbClr val="FF0000"/>
                </a:solidFill>
              </a:rPr>
              <a:t>RISC: </a:t>
            </a:r>
            <a:r>
              <a:rPr lang="en-US" altLang="ko-KR" sz="2000" dirty="0"/>
              <a:t>Reduced Instruction Set Computer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2000" dirty="0">
                <a:solidFill>
                  <a:srgbClr val="FF0000"/>
                </a:solidFill>
              </a:rPr>
              <a:t>CISC: </a:t>
            </a:r>
            <a:r>
              <a:rPr lang="en-US" altLang="ko-KR" sz="2000" dirty="0"/>
              <a:t>Complex Instruction Set Computer</a:t>
            </a:r>
          </a:p>
          <a:p>
            <a:pPr>
              <a:lnSpc>
                <a:spcPct val="85000"/>
              </a:lnSpc>
              <a:buFont typeface="Wingdings" pitchFamily="2" charset="2"/>
              <a:buChar char="§"/>
            </a:pPr>
            <a:endParaRPr lang="en-US" altLang="ko-KR" sz="2000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2000" dirty="0"/>
              <a:t>Number of instructions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2000" dirty="0"/>
              <a:t>Addressing mode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2000" dirty="0"/>
              <a:t>Instruction length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2000" dirty="0"/>
              <a:t>Direct memory access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2000" dirty="0"/>
              <a:t>Hardware complexity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2000" dirty="0"/>
              <a:t>Number of registers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2000" dirty="0"/>
              <a:t>Cycles for instr. execution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2000" dirty="0"/>
              <a:t>Clock frequency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2000" dirty="0"/>
              <a:t>Code size</a:t>
            </a:r>
          </a:p>
          <a:p>
            <a:pPr lvl="1">
              <a:lnSpc>
                <a:spcPct val="85000"/>
              </a:lnSpc>
              <a:buFont typeface="Arial" charset="0"/>
              <a:buChar char="•"/>
            </a:pPr>
            <a:endParaRPr lang="en-US" altLang="ko-KR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51437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1326"/>
    </mc:Choice>
    <mc:Fallback>
      <p:transition spd="slow" advTm="671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Instruction Set Architecture (ISA</a:t>
            </a:r>
            <a:r>
              <a:rPr lang="en-US" altLang="en-US" sz="3200" dirty="0" smtClean="0">
                <a:latin typeface="Calibri" pitchFamily="34" charset="0"/>
                <a:cs typeface="B Titr" pitchFamily="2" charset="-78"/>
              </a:rPr>
              <a:t>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644525" y="1047750"/>
            <a:ext cx="7623175" cy="41139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342900" indent="-342900" defTabSz="914400" eaLnBrk="1" hangingPunct="1">
              <a:lnSpc>
                <a:spcPct val="100000"/>
              </a:lnSpc>
              <a:spcBef>
                <a:spcPct val="20000"/>
              </a:spcBef>
              <a:buFontTx/>
              <a:buChar char="•"/>
              <a:defRPr/>
            </a:pPr>
            <a:r>
              <a:rPr kumimoji="0" lang="en-US" altLang="en-US" sz="2800" b="0" kern="0" dirty="0">
                <a:latin typeface="+mj-lt"/>
                <a:cs typeface="Arial"/>
              </a:rPr>
              <a:t>Instruction Set </a:t>
            </a:r>
            <a:r>
              <a:rPr kumimoji="0" lang="en-US" altLang="en-US" sz="2800" b="0" kern="0" dirty="0" smtClean="0">
                <a:latin typeface="+mj-lt"/>
                <a:cs typeface="Arial"/>
              </a:rPr>
              <a:t>Architecture</a:t>
            </a:r>
            <a:endParaRPr kumimoji="0" lang="en-US" altLang="en-US" sz="2800" b="0" kern="0" dirty="0">
              <a:latin typeface="+mj-lt"/>
              <a:cs typeface="Arial"/>
            </a:endParaRPr>
          </a:p>
          <a:p>
            <a:pPr lvl="1" defTabSz="914400" eaLnBrk="1" hangingPunct="1">
              <a:lnSpc>
                <a:spcPct val="10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>
                <a:latin typeface="+mj-lt"/>
                <a:cs typeface="Arial"/>
              </a:rPr>
              <a:t>A </a:t>
            </a:r>
            <a:r>
              <a:rPr kumimoji="0" lang="en-US" altLang="en-US" sz="2400" b="0" kern="0" dirty="0">
                <a:solidFill>
                  <a:srgbClr val="FF0000"/>
                </a:solidFill>
                <a:latin typeface="+mj-lt"/>
                <a:cs typeface="Arial"/>
              </a:rPr>
              <a:t>set of instructions </a:t>
            </a:r>
            <a:r>
              <a:rPr kumimoji="0" lang="en-US" altLang="en-US" sz="2400" b="0" kern="0" dirty="0">
                <a:latin typeface="+mj-lt"/>
                <a:cs typeface="Arial"/>
              </a:rPr>
              <a:t>used by a machine to run programs</a:t>
            </a:r>
          </a:p>
          <a:p>
            <a:pPr lvl="1" defTabSz="914400" eaLnBrk="1" hangingPunct="1">
              <a:lnSpc>
                <a:spcPct val="10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>
                <a:latin typeface="+mj-lt"/>
                <a:cs typeface="Arial"/>
              </a:rPr>
              <a:t>Interface between </a:t>
            </a:r>
            <a:r>
              <a:rPr kumimoji="0" lang="en-US" altLang="en-US" sz="2400" b="0" kern="0" dirty="0">
                <a:solidFill>
                  <a:srgbClr val="FF0000"/>
                </a:solidFill>
                <a:latin typeface="+mj-lt"/>
                <a:cs typeface="Arial"/>
              </a:rPr>
              <a:t>hardware</a:t>
            </a:r>
            <a:r>
              <a:rPr kumimoji="0" lang="en-US" altLang="en-US" sz="2400" b="0" kern="0" dirty="0">
                <a:latin typeface="+mj-lt"/>
                <a:cs typeface="Arial"/>
              </a:rPr>
              <a:t> &amp; </a:t>
            </a:r>
            <a:r>
              <a:rPr kumimoji="0" lang="en-US" altLang="en-US" sz="2400" b="0" kern="0" dirty="0">
                <a:solidFill>
                  <a:srgbClr val="FF0000"/>
                </a:solidFill>
                <a:latin typeface="+mj-lt"/>
                <a:cs typeface="Arial"/>
              </a:rPr>
              <a:t>software</a:t>
            </a:r>
          </a:p>
          <a:p>
            <a:pPr lvl="1" defTabSz="914400" eaLnBrk="1" hangingPunct="1">
              <a:lnSpc>
                <a:spcPct val="10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>
                <a:latin typeface="+mj-lt"/>
                <a:cs typeface="Arial"/>
              </a:rPr>
              <a:t>Computer </a:t>
            </a:r>
            <a:r>
              <a:rPr kumimoji="0" lang="en-US" altLang="en-US" sz="2400" b="0" kern="0" dirty="0">
                <a:solidFill>
                  <a:srgbClr val="FF0000"/>
                </a:solidFill>
                <a:latin typeface="+mj-lt"/>
                <a:cs typeface="Arial"/>
              </a:rPr>
              <a:t>language</a:t>
            </a:r>
            <a:r>
              <a:rPr kumimoji="0" lang="en-US" altLang="en-US" sz="2400" b="0" kern="0" dirty="0">
                <a:latin typeface="+mj-lt"/>
                <a:cs typeface="Arial"/>
              </a:rPr>
              <a:t> vocabulary </a:t>
            </a:r>
          </a:p>
          <a:p>
            <a:pPr lvl="1" defTabSz="914400" eaLnBrk="1" hangingPunct="1">
              <a:lnSpc>
                <a:spcPct val="10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>
                <a:latin typeface="+mj-lt"/>
                <a:cs typeface="Arial"/>
              </a:rPr>
              <a:t>Provides an </a:t>
            </a:r>
            <a:r>
              <a:rPr kumimoji="0" lang="en-US" altLang="en-US" sz="2400" b="0" kern="0" dirty="0">
                <a:solidFill>
                  <a:srgbClr val="FF0000"/>
                </a:solidFill>
                <a:latin typeface="+mj-lt"/>
                <a:cs typeface="Arial"/>
              </a:rPr>
              <a:t>abstraction</a:t>
            </a:r>
            <a:r>
              <a:rPr kumimoji="0" lang="en-US" altLang="en-US" sz="2400" b="0" kern="0" dirty="0">
                <a:latin typeface="+mj-lt"/>
                <a:cs typeface="Arial"/>
              </a:rPr>
              <a:t> of hardware </a:t>
            </a:r>
            <a:r>
              <a:rPr kumimoji="0" lang="en-US" altLang="en-US" sz="2400" b="0" kern="0" dirty="0" smtClean="0">
                <a:latin typeface="+mj-lt"/>
                <a:cs typeface="Arial"/>
              </a:rPr>
              <a:t>implementation</a:t>
            </a:r>
            <a:endParaRPr kumimoji="0" lang="en-US" altLang="en-US" sz="2400" b="0" kern="0" dirty="0">
              <a:latin typeface="+mj-lt"/>
              <a:cs typeface="Arial"/>
            </a:endParaRPr>
          </a:p>
          <a:p>
            <a:pPr lvl="2" defTabSz="914400" eaLnBrk="1" hangingPunct="1">
              <a:lnSpc>
                <a:spcPct val="100000"/>
              </a:lnSpc>
              <a:spcBef>
                <a:spcPct val="20000"/>
              </a:spcBef>
              <a:buFontTx/>
              <a:buChar char="•"/>
              <a:defRPr/>
            </a:pPr>
            <a:r>
              <a:rPr kumimoji="0" lang="en-US" altLang="en-US" sz="2000" b="0" kern="0" dirty="0">
                <a:latin typeface="+mj-lt"/>
                <a:cs typeface="Arial"/>
              </a:rPr>
              <a:t>Hardware implementation decides what and how instructions are </a:t>
            </a:r>
            <a:r>
              <a:rPr kumimoji="0" lang="en-US" altLang="en-US" sz="2000" b="0" kern="0" dirty="0" smtClean="0">
                <a:latin typeface="+mj-lt"/>
                <a:cs typeface="Arial"/>
              </a:rPr>
              <a:t>implemented (</a:t>
            </a:r>
            <a:r>
              <a:rPr kumimoji="0" lang="en-US" altLang="en-US" sz="2000" b="0" kern="0" dirty="0" smtClean="0">
                <a:solidFill>
                  <a:srgbClr val="FF0000"/>
                </a:solidFill>
                <a:latin typeface="+mj-lt"/>
                <a:cs typeface="Arial"/>
              </a:rPr>
              <a:t>microarchitecture</a:t>
            </a:r>
            <a:r>
              <a:rPr kumimoji="0" lang="en-US" altLang="en-US" sz="2000" b="0" kern="0" dirty="0" smtClean="0">
                <a:latin typeface="+mj-lt"/>
                <a:cs typeface="Arial"/>
              </a:rPr>
              <a:t>)</a:t>
            </a:r>
            <a:endParaRPr kumimoji="0" lang="en-US" altLang="en-US" sz="2000" b="0" kern="0" dirty="0">
              <a:latin typeface="+mj-lt"/>
              <a:cs typeface="Arial"/>
            </a:endParaRPr>
          </a:p>
          <a:p>
            <a:pPr lvl="1" defTabSz="914400" eaLnBrk="1" hangingPunct="1">
              <a:lnSpc>
                <a:spcPct val="10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>
                <a:latin typeface="+mj-lt"/>
                <a:cs typeface="Arial"/>
              </a:rPr>
              <a:t>ISA specifies</a:t>
            </a:r>
          </a:p>
          <a:p>
            <a:pPr lvl="2" defTabSz="914400" eaLnBrk="1" hangingPunct="1">
              <a:lnSpc>
                <a:spcPct val="100000"/>
              </a:lnSpc>
              <a:spcBef>
                <a:spcPct val="20000"/>
              </a:spcBef>
              <a:buFontTx/>
              <a:buChar char="•"/>
              <a:defRPr/>
            </a:pPr>
            <a:r>
              <a:rPr kumimoji="0" lang="en-US" altLang="en-US" sz="2000" b="0" kern="0" dirty="0">
                <a:latin typeface="+mj-lt"/>
                <a:cs typeface="Arial"/>
              </a:rPr>
              <a:t>Instructions, Registers, Memory access, Input/output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3079"/>
    </mc:Choice>
    <mc:Fallback xmlns="">
      <p:transition spd="slow" advTm="643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Key ISA </a:t>
            </a:r>
            <a:r>
              <a:rPr lang="en-US" altLang="en-US" sz="3200" dirty="0" smtClean="0">
                <a:latin typeface="Calibri" pitchFamily="34" charset="0"/>
                <a:cs typeface="B Titr" pitchFamily="2" charset="-78"/>
              </a:rPr>
              <a:t>Decisions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44525" y="1047750"/>
            <a:ext cx="7623175" cy="4733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lvl="1" defTabSz="914400" eaLnBrk="1" hangingPunct="1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 smtClean="0">
                <a:latin typeface="+mj-lt"/>
                <a:cs typeface="Arial"/>
              </a:rPr>
              <a:t>Instruction </a:t>
            </a:r>
            <a:r>
              <a:rPr kumimoji="0" lang="en-US" altLang="en-US" sz="2400" b="0" kern="0" dirty="0">
                <a:latin typeface="+mj-lt"/>
                <a:cs typeface="Arial"/>
              </a:rPr>
              <a:t>length?</a:t>
            </a:r>
          </a:p>
          <a:p>
            <a:pPr lvl="1" defTabSz="914400" eaLnBrk="1" hangingPunct="1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>
                <a:latin typeface="+mj-lt"/>
                <a:cs typeface="Arial"/>
              </a:rPr>
              <a:t>How many registers?</a:t>
            </a:r>
          </a:p>
          <a:p>
            <a:pPr lvl="1" defTabSz="914400" eaLnBrk="1" hangingPunct="1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>
                <a:latin typeface="+mj-lt"/>
                <a:cs typeface="Arial"/>
              </a:rPr>
              <a:t>Where operands reside? </a:t>
            </a:r>
          </a:p>
          <a:p>
            <a:pPr lvl="2" defTabSz="914400" eaLnBrk="1" hangingPunct="1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kumimoji="0" lang="en-US" altLang="en-US" sz="2000" b="0" kern="0" dirty="0">
                <a:latin typeface="+mj-lt"/>
                <a:cs typeface="Arial"/>
              </a:rPr>
              <a:t>Which instructions can access memory?</a:t>
            </a:r>
          </a:p>
          <a:p>
            <a:pPr lvl="1" defTabSz="914400" eaLnBrk="1" hangingPunct="1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>
                <a:latin typeface="+mj-lt"/>
                <a:cs typeface="Arial"/>
              </a:rPr>
              <a:t>Instruction format?</a:t>
            </a:r>
          </a:p>
          <a:p>
            <a:pPr lvl="1" defTabSz="914400" eaLnBrk="1" hangingPunct="1">
              <a:lnSpc>
                <a:spcPct val="150000"/>
              </a:lnSpc>
              <a:spcBef>
                <a:spcPct val="20000"/>
              </a:spcBef>
              <a:buFontTx/>
              <a:buChar char="–"/>
              <a:defRPr/>
            </a:pPr>
            <a:r>
              <a:rPr kumimoji="0" lang="en-US" altLang="en-US" sz="2400" b="0" kern="0" dirty="0">
                <a:latin typeface="+mj-lt"/>
                <a:cs typeface="Arial"/>
              </a:rPr>
              <a:t>Operand format?</a:t>
            </a:r>
          </a:p>
          <a:p>
            <a:pPr lvl="2" defTabSz="914400" eaLnBrk="1" hangingPunct="1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kumimoji="0" lang="en-US" altLang="en-US" sz="2000" b="0" kern="0" dirty="0">
                <a:latin typeface="+mj-lt"/>
                <a:cs typeface="Arial"/>
              </a:rPr>
              <a:t>How many? How big?</a:t>
            </a:r>
          </a:p>
          <a:p>
            <a:pPr lvl="2" defTabSz="914400" eaLnBrk="1" hangingPunct="1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endParaRPr kumimoji="0" lang="en-US" altLang="en-US" sz="2400" b="0" kern="0" dirty="0">
              <a:latin typeface="+mj-lt"/>
              <a:cs typeface="Aria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5719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585"/>
    </mc:Choice>
    <mc:Fallback xmlns="">
      <p:transition spd="slow" advTm="297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Where Operands Reside?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54025" y="1187450"/>
            <a:ext cx="7924800" cy="2961630"/>
          </a:xfrm>
          <a:prstGeom prst="rect">
            <a:avLst/>
          </a:prstGeom>
        </p:spPr>
        <p:txBody>
          <a:bodyPr/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en-US" kern="0" dirty="0" smtClean="0">
                <a:solidFill>
                  <a:srgbClr val="FF0000"/>
                </a:solidFill>
              </a:rPr>
              <a:t>Stack</a:t>
            </a:r>
            <a:r>
              <a:rPr lang="en-US" altLang="en-US" kern="0" dirty="0" smtClean="0"/>
              <a:t> Machine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en-US" kern="0" dirty="0" smtClean="0">
                <a:solidFill>
                  <a:srgbClr val="FF0000"/>
                </a:solidFill>
              </a:rPr>
              <a:t>Accumulator</a:t>
            </a:r>
            <a:r>
              <a:rPr lang="en-US" altLang="en-US" kern="0" dirty="0" smtClean="0"/>
              <a:t> Machine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en-US" kern="0" dirty="0" smtClean="0">
                <a:solidFill>
                  <a:srgbClr val="FF0000"/>
                </a:solidFill>
              </a:rPr>
              <a:t>Register-Memory</a:t>
            </a:r>
            <a:r>
              <a:rPr lang="en-US" altLang="en-US" kern="0" dirty="0" smtClean="0"/>
              <a:t> Machine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en-US" kern="0" dirty="0" smtClean="0">
                <a:solidFill>
                  <a:srgbClr val="FF0000"/>
                </a:solidFill>
              </a:rPr>
              <a:t>Load-Store</a:t>
            </a:r>
            <a:r>
              <a:rPr lang="en-US" altLang="en-US" kern="0" dirty="0" smtClean="0"/>
              <a:t> Machine  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2400" kern="0" dirty="0" smtClean="0"/>
              <a:t>aka Register-Register Machine</a:t>
            </a:r>
            <a:endParaRPr lang="en-US" altLang="en-US" kern="0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91369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331"/>
    </mc:Choice>
    <mc:Fallback>
      <p:transition spd="slow" advTm="37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Where Operands Reside?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388938" y="1096963"/>
            <a:ext cx="7924800" cy="4724400"/>
          </a:xfrm>
          <a:prstGeom prst="rect">
            <a:avLst/>
          </a:prstGeom>
        </p:spPr>
        <p:txBody>
          <a:bodyPr/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en-US" sz="2800" kern="0" dirty="0" smtClean="0">
                <a:solidFill>
                  <a:srgbClr val="FF0000"/>
                </a:solidFill>
              </a:rPr>
              <a:t>Stack</a:t>
            </a:r>
            <a:r>
              <a:rPr lang="en-US" altLang="en-US" sz="2800" kern="0" dirty="0" smtClean="0"/>
              <a:t> Machine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“0-operand” ISA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ALU operations (add, sub, and) don’t need any operands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“Push” 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Loads mem into 1</a:t>
            </a:r>
            <a:r>
              <a:rPr lang="en-US" altLang="en-US" sz="1800" kern="0" baseline="30000" dirty="0" smtClean="0"/>
              <a:t>st</a:t>
            </a:r>
            <a:r>
              <a:rPr lang="en-US" altLang="en-US" sz="1800" kern="0" dirty="0" smtClean="0"/>
              <a:t> </a:t>
            </a:r>
            <a:r>
              <a:rPr lang="en-US" altLang="en-US" sz="1800" kern="0" dirty="0" err="1" smtClean="0"/>
              <a:t>reg</a:t>
            </a:r>
            <a:r>
              <a:rPr lang="en-US" altLang="en-US" sz="1800" kern="0" dirty="0" smtClean="0"/>
              <a:t> (“top of stack”),  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“Pop” 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Does reverse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“Add”, “Sub”, “</a:t>
            </a:r>
            <a:r>
              <a:rPr lang="en-US" altLang="en-US" sz="1800" kern="0" dirty="0" err="1" smtClean="0"/>
              <a:t>Mul</a:t>
            </a:r>
            <a:r>
              <a:rPr lang="en-US" altLang="en-US" sz="1800" kern="0" dirty="0" smtClean="0"/>
              <a:t>”, and etc. 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Combines contents of first two </a:t>
            </a:r>
            <a:r>
              <a:rPr lang="en-US" altLang="en-US" sz="1800" kern="0" dirty="0" err="1" smtClean="0"/>
              <a:t>regs</a:t>
            </a:r>
            <a:endParaRPr lang="en-US" altLang="en-US" sz="1800" kern="0" dirty="0" smtClean="0"/>
          </a:p>
          <a:p>
            <a:pPr lvl="1" eaLnBrk="1" hangingPunct="1">
              <a:lnSpc>
                <a:spcPct val="150000"/>
              </a:lnSpc>
              <a:defRPr/>
            </a:pPr>
            <a:endParaRPr lang="en-US" altLang="en-US" sz="1800" kern="0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83519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834"/>
    </mc:Choice>
    <mc:Fallback>
      <p:transition spd="slow" advTm="220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Where Operands Reside?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504825" y="1031875"/>
            <a:ext cx="7924800" cy="4724400"/>
          </a:xfrm>
          <a:prstGeom prst="rect">
            <a:avLst/>
          </a:prstGeom>
        </p:spPr>
        <p:txBody>
          <a:bodyPr/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en-US" sz="2800" kern="0" dirty="0" smtClean="0">
                <a:solidFill>
                  <a:srgbClr val="FF0000"/>
                </a:solidFill>
              </a:rPr>
              <a:t>Accumulator</a:t>
            </a:r>
            <a:r>
              <a:rPr lang="en-US" altLang="en-US" sz="2800" kern="0" dirty="0" smtClean="0"/>
              <a:t> Machine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“1-operand” ISA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Only 1 register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Called “accumulator”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Stores intermediate arithmetic &amp; logic results 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Instructions include 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“Store” 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“Load”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“</a:t>
            </a:r>
            <a:r>
              <a:rPr lang="en-US" altLang="en-US" sz="1800" kern="0" dirty="0" err="1" smtClean="0"/>
              <a:t>acc</a:t>
            </a:r>
            <a:r>
              <a:rPr lang="en-US" altLang="en-US" sz="1800" kern="0" dirty="0" smtClean="0"/>
              <a:t> </a:t>
            </a:r>
            <a:r>
              <a:rPr lang="en-US" altLang="en-US" sz="1800" kern="0" dirty="0" smtClean="0">
                <a:sym typeface="Symbol" pitchFamily="18" charset="2"/>
              </a:rPr>
              <a:t></a:t>
            </a:r>
            <a:r>
              <a:rPr lang="en-US" altLang="en-US" sz="1800" kern="0" dirty="0" smtClean="0"/>
              <a:t> </a:t>
            </a:r>
            <a:r>
              <a:rPr lang="en-US" altLang="en-US" sz="1800" kern="0" dirty="0" err="1" smtClean="0"/>
              <a:t>acc</a:t>
            </a:r>
            <a:r>
              <a:rPr lang="en-US" altLang="en-US" sz="1800" kern="0" dirty="0" smtClean="0"/>
              <a:t> + mem”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9869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242"/>
    </mc:Choice>
    <mc:Fallback>
      <p:transition spd="slow" advTm="116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1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Where Operands Reside?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403225" y="1212850"/>
            <a:ext cx="7924800" cy="4724400"/>
          </a:xfrm>
          <a:prstGeom prst="rect">
            <a:avLst/>
          </a:prstGeom>
        </p:spPr>
        <p:txBody>
          <a:bodyPr/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en-US" sz="2800" kern="0" dirty="0" smtClean="0">
                <a:solidFill>
                  <a:srgbClr val="FF0000"/>
                </a:solidFill>
              </a:rPr>
              <a:t>Register-Memory</a:t>
            </a:r>
            <a:r>
              <a:rPr lang="en-US" altLang="en-US" sz="2800" kern="0" dirty="0" smtClean="0"/>
              <a:t> Machine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Operands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Register or memory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Arithmetic instructions can use data in registers and/or memory </a:t>
            </a:r>
          </a:p>
          <a:p>
            <a:pPr lvl="1" eaLnBrk="1" hangingPunct="1">
              <a:lnSpc>
                <a:spcPct val="150000"/>
              </a:lnSpc>
              <a:buFontTx/>
              <a:buNone/>
              <a:defRPr/>
            </a:pPr>
            <a:endParaRPr lang="en-US" altLang="en-US" sz="1800" kern="0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85198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52"/>
    </mc:Choice>
    <mc:Fallback>
      <p:transition spd="slow" advTm="56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Where Operands Reside?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403225" y="1212850"/>
            <a:ext cx="7924800" cy="4724400"/>
          </a:xfrm>
          <a:prstGeom prst="rect">
            <a:avLst/>
          </a:prstGeom>
        </p:spPr>
        <p:txBody>
          <a:bodyPr/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en-US" sz="2800" kern="0" dirty="0" smtClean="0">
                <a:solidFill>
                  <a:srgbClr val="FF0000"/>
                </a:solidFill>
              </a:rPr>
              <a:t>Register-</a:t>
            </a:r>
            <a:r>
              <a:rPr lang="en-US" altLang="en-US" sz="2800" kern="0" dirty="0" err="1" smtClean="0">
                <a:solidFill>
                  <a:srgbClr val="FF0000"/>
                </a:solidFill>
              </a:rPr>
              <a:t>Registor</a:t>
            </a:r>
            <a:r>
              <a:rPr lang="en-US" altLang="en-US" sz="2800" kern="0" dirty="0" smtClean="0"/>
              <a:t> Machine (load-store machine)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Operands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Register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sz="1800" kern="0" dirty="0" smtClean="0"/>
              <a:t>Arithmetic instructions can use data in registers</a:t>
            </a:r>
          </a:p>
          <a:p>
            <a:pPr lvl="1" eaLnBrk="1" hangingPunct="1">
              <a:lnSpc>
                <a:spcPct val="150000"/>
              </a:lnSpc>
              <a:defRPr/>
            </a:pPr>
            <a:r>
              <a:rPr lang="en-US" altLang="en-US" kern="0" dirty="0" smtClean="0"/>
              <a:t>No operation on memory 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en-US" altLang="en-US" kern="0" dirty="0" smtClean="0"/>
              <a:t>Only read and write instruction (load and store)</a:t>
            </a:r>
          </a:p>
          <a:p>
            <a:pPr lvl="1" eaLnBrk="1" hangingPunct="1">
              <a:lnSpc>
                <a:spcPct val="150000"/>
              </a:lnSpc>
              <a:buFontTx/>
              <a:buNone/>
              <a:defRPr/>
            </a:pPr>
            <a:endParaRPr lang="en-US" altLang="en-US" sz="1800" kern="0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19118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524"/>
    </mc:Choice>
    <mc:Fallback>
      <p:transition spd="slow" advTm="84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Where Operands Reside?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1676400" y="977900"/>
            <a:ext cx="5414963" cy="47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800" dirty="0">
                <a:solidFill>
                  <a:srgbClr val="C00000"/>
                </a:solidFill>
                <a:latin typeface="Comic Sans MS" pitchFamily="66" charset="0"/>
                <a:cs typeface="Arial" charset="0"/>
              </a:rPr>
              <a:t>Code sequence for  </a:t>
            </a:r>
            <a:r>
              <a:rPr lang="en-US" altLang="en-US" sz="2800" dirty="0">
                <a:solidFill>
                  <a:srgbClr val="C00000"/>
                </a:solidFill>
                <a:latin typeface="Courier New" pitchFamily="49" charset="0"/>
                <a:cs typeface="Arial" charset="0"/>
              </a:rPr>
              <a:t>C = A + B</a:t>
            </a:r>
            <a:endParaRPr lang="en-US" altLang="en-US" sz="2800" dirty="0">
              <a:solidFill>
                <a:srgbClr val="C00000"/>
              </a:solidFill>
              <a:latin typeface="Comic Sans MS" pitchFamily="66" charset="0"/>
              <a:cs typeface="Arial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365125" y="2725738"/>
            <a:ext cx="27622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eaLnBrk="1" hangingPunct="1"/>
            <a:endParaRPr lang="en-US" altLang="en-US" sz="1800">
              <a:latin typeface="Comic Sans MS" pitchFamily="66" charset="0"/>
              <a:cs typeface="Arial" charset="0"/>
            </a:endParaRPr>
          </a:p>
        </p:txBody>
      </p:sp>
      <p:sp>
        <p:nvSpPr>
          <p:cNvPr id="10" name="Rectangle 6"/>
          <p:cNvSpPr>
            <a:spLocks noChangeArrowheads="1"/>
          </p:cNvSpPr>
          <p:nvPr/>
        </p:nvSpPr>
        <p:spPr bwMode="auto">
          <a:xfrm>
            <a:off x="398463" y="2590800"/>
            <a:ext cx="87312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 u="sng">
                <a:solidFill>
                  <a:srgbClr val="000066"/>
                </a:solidFill>
                <a:latin typeface="Comic Sans MS" pitchFamily="66" charset="0"/>
                <a:cs typeface="Arial" charset="0"/>
              </a:rPr>
              <a:t>Stack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1828800" y="2590800"/>
            <a:ext cx="1662113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 u="sng">
                <a:solidFill>
                  <a:srgbClr val="000066"/>
                </a:solidFill>
                <a:latin typeface="Comic Sans MS" pitchFamily="66" charset="0"/>
                <a:cs typeface="Arial" charset="0"/>
              </a:rPr>
              <a:t>Accumulator</a:t>
            </a:r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3810000" y="2590800"/>
            <a:ext cx="2322513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 u="sng">
                <a:solidFill>
                  <a:srgbClr val="000066"/>
                </a:solidFill>
                <a:latin typeface="Comic Sans MS" pitchFamily="66" charset="0"/>
                <a:cs typeface="Arial" charset="0"/>
              </a:rPr>
              <a:t>Register-Memory</a:t>
            </a:r>
            <a:r>
              <a:rPr lang="en-US" altLang="en-US" sz="2000">
                <a:solidFill>
                  <a:srgbClr val="000066"/>
                </a:solidFill>
                <a:latin typeface="Comic Sans MS" pitchFamily="66" charset="0"/>
                <a:cs typeface="Arial" charset="0"/>
              </a:rPr>
              <a:t> </a:t>
            </a:r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6478588" y="2590800"/>
            <a:ext cx="160655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 u="sng">
                <a:solidFill>
                  <a:srgbClr val="000066"/>
                </a:solidFill>
                <a:latin typeface="Comic Sans MS" pitchFamily="66" charset="0"/>
                <a:cs typeface="Arial" charset="0"/>
              </a:rPr>
              <a:t>Load-Store</a:t>
            </a:r>
            <a:r>
              <a:rPr lang="en-US" altLang="en-US" sz="2000">
                <a:solidFill>
                  <a:srgbClr val="000066"/>
                </a:solidFill>
                <a:latin typeface="Comic Sans MS" pitchFamily="66" charset="0"/>
                <a:cs typeface="Arial" charset="0"/>
              </a:rPr>
              <a:t> </a:t>
            </a:r>
          </a:p>
        </p:txBody>
      </p:sp>
      <p:sp>
        <p:nvSpPr>
          <p:cNvPr id="14" name="Rectangle 10"/>
          <p:cNvSpPr>
            <a:spLocks noChangeArrowheads="1"/>
          </p:cNvSpPr>
          <p:nvPr/>
        </p:nvSpPr>
        <p:spPr bwMode="auto">
          <a:xfrm>
            <a:off x="398463" y="3333750"/>
            <a:ext cx="10953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Push A</a:t>
            </a:r>
          </a:p>
        </p:txBody>
      </p:sp>
      <p:sp>
        <p:nvSpPr>
          <p:cNvPr id="15" name="Rectangle 11"/>
          <p:cNvSpPr>
            <a:spLocks noChangeArrowheads="1"/>
          </p:cNvSpPr>
          <p:nvPr/>
        </p:nvSpPr>
        <p:spPr bwMode="auto">
          <a:xfrm>
            <a:off x="1982788" y="3333750"/>
            <a:ext cx="12477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Load  A</a:t>
            </a:r>
          </a:p>
        </p:txBody>
      </p:sp>
      <p:sp>
        <p:nvSpPr>
          <p:cNvPr id="16" name="Rectangle 12"/>
          <p:cNvSpPr>
            <a:spLocks noChangeArrowheads="1"/>
          </p:cNvSpPr>
          <p:nvPr/>
        </p:nvSpPr>
        <p:spPr bwMode="auto">
          <a:xfrm>
            <a:off x="6478588" y="3333750"/>
            <a:ext cx="17049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Load  R1,A</a:t>
            </a:r>
          </a:p>
        </p:txBody>
      </p:sp>
      <p:sp>
        <p:nvSpPr>
          <p:cNvPr id="17" name="Rectangle 13"/>
          <p:cNvSpPr>
            <a:spLocks noChangeArrowheads="1"/>
          </p:cNvSpPr>
          <p:nvPr/>
        </p:nvSpPr>
        <p:spPr bwMode="auto">
          <a:xfrm>
            <a:off x="398463" y="3705225"/>
            <a:ext cx="10953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Push B</a:t>
            </a:r>
          </a:p>
        </p:txBody>
      </p:sp>
      <p:sp>
        <p:nvSpPr>
          <p:cNvPr id="18" name="Rectangle 14"/>
          <p:cNvSpPr>
            <a:spLocks noChangeArrowheads="1"/>
          </p:cNvSpPr>
          <p:nvPr/>
        </p:nvSpPr>
        <p:spPr bwMode="auto">
          <a:xfrm>
            <a:off x="1982788" y="3705225"/>
            <a:ext cx="12477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Add   B</a:t>
            </a:r>
          </a:p>
        </p:txBody>
      </p:sp>
      <p:sp>
        <p:nvSpPr>
          <p:cNvPr id="19" name="Rectangle 15"/>
          <p:cNvSpPr>
            <a:spLocks noChangeArrowheads="1"/>
          </p:cNvSpPr>
          <p:nvPr/>
        </p:nvSpPr>
        <p:spPr bwMode="auto">
          <a:xfrm>
            <a:off x="6478588" y="3705225"/>
            <a:ext cx="17049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Load  R2,B</a:t>
            </a:r>
          </a:p>
        </p:txBody>
      </p:sp>
      <p:sp>
        <p:nvSpPr>
          <p:cNvPr id="20" name="Rectangle 16"/>
          <p:cNvSpPr>
            <a:spLocks noChangeArrowheads="1"/>
          </p:cNvSpPr>
          <p:nvPr/>
        </p:nvSpPr>
        <p:spPr bwMode="auto">
          <a:xfrm>
            <a:off x="398463" y="4076700"/>
            <a:ext cx="6381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Add</a:t>
            </a:r>
          </a:p>
        </p:txBody>
      </p:sp>
      <p:sp>
        <p:nvSpPr>
          <p:cNvPr id="21" name="Rectangle 17"/>
          <p:cNvSpPr>
            <a:spLocks noChangeArrowheads="1"/>
          </p:cNvSpPr>
          <p:nvPr/>
        </p:nvSpPr>
        <p:spPr bwMode="auto">
          <a:xfrm>
            <a:off x="1981200" y="4076700"/>
            <a:ext cx="12477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Store C</a:t>
            </a:r>
          </a:p>
        </p:txBody>
      </p:sp>
      <p:sp>
        <p:nvSpPr>
          <p:cNvPr id="22" name="Rectangle 18"/>
          <p:cNvSpPr>
            <a:spLocks noChangeArrowheads="1"/>
          </p:cNvSpPr>
          <p:nvPr/>
        </p:nvSpPr>
        <p:spPr bwMode="auto">
          <a:xfrm>
            <a:off x="3962400" y="3390900"/>
            <a:ext cx="18573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Add C, A, B</a:t>
            </a:r>
          </a:p>
        </p:txBody>
      </p:sp>
      <p:sp>
        <p:nvSpPr>
          <p:cNvPr id="23" name="Rectangle 19"/>
          <p:cNvSpPr>
            <a:spLocks noChangeArrowheads="1"/>
          </p:cNvSpPr>
          <p:nvPr/>
        </p:nvSpPr>
        <p:spPr bwMode="auto">
          <a:xfrm>
            <a:off x="6478588" y="4076700"/>
            <a:ext cx="23145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Add   R3,R1,R2</a:t>
            </a:r>
          </a:p>
        </p:txBody>
      </p:sp>
      <p:sp>
        <p:nvSpPr>
          <p:cNvPr id="24" name="Rectangle 20"/>
          <p:cNvSpPr>
            <a:spLocks noChangeArrowheads="1"/>
          </p:cNvSpPr>
          <p:nvPr/>
        </p:nvSpPr>
        <p:spPr bwMode="auto">
          <a:xfrm>
            <a:off x="398463" y="4448175"/>
            <a:ext cx="10953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Pop  C</a:t>
            </a:r>
          </a:p>
        </p:txBody>
      </p:sp>
      <p:sp>
        <p:nvSpPr>
          <p:cNvPr id="25" name="Rectangle 21"/>
          <p:cNvSpPr>
            <a:spLocks noChangeArrowheads="1"/>
          </p:cNvSpPr>
          <p:nvPr/>
        </p:nvSpPr>
        <p:spPr bwMode="auto">
          <a:xfrm>
            <a:off x="6477000" y="4448175"/>
            <a:ext cx="17049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en-US" sz="2000">
                <a:solidFill>
                  <a:srgbClr val="000066"/>
                </a:solidFill>
                <a:latin typeface="Courier New" pitchFamily="49" charset="0"/>
                <a:cs typeface="Arial" charset="0"/>
              </a:rPr>
              <a:t>Store C,R3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27278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502"/>
    </mc:Choice>
    <mc:Fallback>
      <p:transition spd="slow" advTm="258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6.1|204.4|19.9|278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23|37.1|3.3|110.1|4.4|11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4.9|17.8|15.9|50.9|42.8|21.8|99.3|30.7|53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8|27.8|38.8|42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3|5.6|7|5|2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4.5|19.4|21.1|7|35|3.4|30.4|9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2.6|6.6|4.9|29.8|20.4|1.2|12.8|15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2.7|1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9.7|0.9|18.2|2|4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4.3|42.2|41.3|51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3.9|68.6|55.1|137.3|24.4|7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10031</TotalTime>
  <Words>592</Words>
  <Application>Microsoft Office PowerPoint</Application>
  <PresentationFormat>On-screen Show (4:3)</PresentationFormat>
  <Paragraphs>153</Paragraphs>
  <Slides>12</Slides>
  <Notes>0</Notes>
  <HiddenSlides>0</HiddenSlides>
  <MMClips>12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Aspect</vt:lpstr>
      <vt:lpstr>Office Theme</vt:lpstr>
      <vt:lpstr>Computer Architecture  Spring 2020</vt:lpstr>
      <vt:lpstr>Instruction Set Architecture (ISA)</vt:lpstr>
      <vt:lpstr>Key ISA Decisions</vt:lpstr>
      <vt:lpstr>Where Operands Reside?</vt:lpstr>
      <vt:lpstr>Where Operands Reside?</vt:lpstr>
      <vt:lpstr>Where Operands Reside?</vt:lpstr>
      <vt:lpstr>Where Operands Reside?</vt:lpstr>
      <vt:lpstr>Where Operands Reside?</vt:lpstr>
      <vt:lpstr>Where Operands Reside?</vt:lpstr>
      <vt:lpstr>Addressing Mode</vt:lpstr>
      <vt:lpstr>Addressing Mode</vt:lpstr>
      <vt:lpstr>RISC vs. CISC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5</dc:title>
  <dc:creator>Peter Ashenden</dc:creator>
  <cp:lastModifiedBy>Hamed</cp:lastModifiedBy>
  <cp:revision>127</cp:revision>
  <dcterms:created xsi:type="dcterms:W3CDTF">2008-08-25T10:09:57Z</dcterms:created>
  <dcterms:modified xsi:type="dcterms:W3CDTF">2020-10-09T06:55:18Z</dcterms:modified>
</cp:coreProperties>
</file>

<file path=docProps/thumbnail.jpeg>
</file>